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Raleway Thin" charset="0"/>
      <p:bold r:id="rId17"/>
      <p:boldItalic r:id="rId18"/>
    </p:embeddedFont>
    <p:embeddedFont>
      <p:font typeface="Raleway" charset="0"/>
      <p:regular r:id="rId19"/>
      <p:bold r:id="rId20"/>
      <p:italic r:id="rId21"/>
      <p:boldItalic r:id="rId22"/>
    </p:embeddedFont>
    <p:embeddedFont>
      <p:font typeface="Lato"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82"/>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eg>
</file>

<file path=ppt/media/image11.png>
</file>

<file path=ppt/media/image2.jpeg>
</file>

<file path=ppt/media/image3.png>
</file>

<file path=ppt/media/image4.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903233e63b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903233e63b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903233e63b_1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903233e63b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8fd519b8a2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8fd519b8a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8fd519be67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8fd519be67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d9c67055b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d9c67055b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d9c67055b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d9c67055b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51d9112a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a:highlight>
                  <a:srgbClr val="FFFFFF"/>
                </a:highlight>
              </a:rPr>
              <a:t>In the mid to late 1980's, there was a big push to put a warning label on records and CD's that were deemed 'explicit' and had suggestive or 'satanic' lyrics. This was supposed to help parents monitor the music their children were buying. I propose it had the opposite effect. Albums and music with explicit lyrics and images were more popular after the mid to late 1980's.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d9c67055b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d9c67055b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5430e6bdd_5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5430e6bdd_5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000000"/>
              </a:buClr>
              <a:buSzPts val="1200"/>
              <a:buFont typeface="Lato"/>
              <a:buChar char="➔"/>
            </a:pPr>
            <a:r>
              <a:rPr lang="en" sz="1200">
                <a:latin typeface="Lato"/>
                <a:ea typeface="Lato"/>
                <a:cs typeface="Lato"/>
                <a:sym typeface="Lato"/>
              </a:rPr>
              <a:t>My determination of a single genre for each song is accurate</a:t>
            </a:r>
            <a:endParaRPr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8fd519b8a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8fd519b8a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000000"/>
              </a:buClr>
              <a:buSzPts val="1200"/>
              <a:buFont typeface="Lato"/>
              <a:buChar char="➔"/>
            </a:pPr>
            <a:r>
              <a:rPr lang="en" sz="1200">
                <a:latin typeface="Lato"/>
                <a:ea typeface="Lato"/>
                <a:cs typeface="Lato"/>
                <a:sym typeface="Lato"/>
              </a:rPr>
              <a:t>My determination of a single genre for each song is accurate</a:t>
            </a:r>
            <a:endParaRPr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d9c67055b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d9c67055b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903233e63b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903233e63b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903233e63b_1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903233e63b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82"/>
        <p:cNvGrpSpPr/>
        <p:nvPr/>
      </p:nvGrpSpPr>
      <p:grpSpPr>
        <a:xfrm>
          <a:off x="0" y="0"/>
          <a:ext cx="0" cy="0"/>
          <a:chOff x="0" y="0"/>
          <a:chExt cx="0" cy="0"/>
        </a:xfrm>
      </p:grpSpPr>
      <p:pic>
        <p:nvPicPr>
          <p:cNvPr id="83" name="Google Shape;83;p13"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84" name="Google Shape;84;p13"/>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13"/>
          <p:cNvGrpSpPr/>
          <p:nvPr/>
        </p:nvGrpSpPr>
        <p:grpSpPr>
          <a:xfrm>
            <a:off x="830392" y="1191256"/>
            <a:ext cx="745763" cy="45826"/>
            <a:chOff x="4580561" y="2589004"/>
            <a:chExt cx="1064464" cy="25200"/>
          </a:xfrm>
        </p:grpSpPr>
        <p:sp>
          <p:nvSpPr>
            <p:cNvPr id="86" name="Google Shape;86;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89" name="Google Shape;89;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90" name="Google Shape;90;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91" name="Google Shape;91;p13"/>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slide" Target="slide13.xml"/><Relationship Id="rId4" Type="http://schemas.openxmlformats.org/officeDocument/2006/relationships/slide" Target="slide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5.jpeg"/><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A86E8"/>
        </a:solidFill>
        <a:effectLst/>
      </p:bgPr>
    </p:bg>
    <p:spTree>
      <p:nvGrpSpPr>
        <p:cNvPr id="1" name="Shape 95"/>
        <p:cNvGrpSpPr/>
        <p:nvPr/>
      </p:nvGrpSpPr>
      <p:grpSpPr>
        <a:xfrm>
          <a:off x="0" y="0"/>
          <a:ext cx="0" cy="0"/>
          <a:chOff x="0" y="0"/>
          <a:chExt cx="0" cy="0"/>
        </a:xfrm>
      </p:grpSpPr>
      <p:sp>
        <p:nvSpPr>
          <p:cNvPr id="96" name="Google Shape;96;p14"/>
          <p:cNvSpPr txBox="1">
            <a:spLocks noGrp="1"/>
          </p:cNvSpPr>
          <p:nvPr>
            <p:ph type="ctrTitle"/>
          </p:nvPr>
        </p:nvSpPr>
        <p:spPr>
          <a:xfrm>
            <a:off x="-150" y="1322450"/>
            <a:ext cx="9144000" cy="19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300" b="0" dirty="0" smtClean="0">
                <a:latin typeface="Raleway Thin"/>
                <a:ea typeface="Raleway Thin"/>
                <a:cs typeface="Raleway Thin"/>
                <a:sym typeface="Raleway Thin"/>
              </a:rPr>
              <a:t>Predicting NFL Game Outcomes</a:t>
            </a:r>
            <a:endParaRPr sz="5300" b="0" dirty="0">
              <a:latin typeface="Raleway Thin"/>
              <a:ea typeface="Raleway Thin"/>
              <a:cs typeface="Raleway Thin"/>
              <a:sym typeface="Raleway Thin"/>
            </a:endParaRPr>
          </a:p>
        </p:txBody>
      </p:sp>
      <p:sp>
        <p:nvSpPr>
          <p:cNvPr id="97" name="Google Shape;97;p14"/>
          <p:cNvSpPr txBox="1">
            <a:spLocks noGrp="1"/>
          </p:cNvSpPr>
          <p:nvPr>
            <p:ph type="subTitle" idx="1"/>
          </p:nvPr>
        </p:nvSpPr>
        <p:spPr>
          <a:xfrm>
            <a:off x="729600" y="3401500"/>
            <a:ext cx="37878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14"/>
          <p:cNvSpPr txBox="1"/>
          <p:nvPr/>
        </p:nvSpPr>
        <p:spPr>
          <a:xfrm>
            <a:off x="0" y="0"/>
            <a:ext cx="9144000" cy="503400"/>
          </a:xfrm>
          <a:prstGeom prst="rect">
            <a:avLst/>
          </a:prstGeom>
          <a:solidFill>
            <a:srgbClr val="4A86E8"/>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2"/>
        <p:cNvGrpSpPr/>
        <p:nvPr/>
      </p:nvGrpSpPr>
      <p:grpSpPr>
        <a:xfrm>
          <a:off x="0" y="0"/>
          <a:ext cx="0" cy="0"/>
          <a:chOff x="0" y="0"/>
          <a:chExt cx="0" cy="0"/>
        </a:xfrm>
      </p:grpSpPr>
      <p:sp>
        <p:nvSpPr>
          <p:cNvPr id="163" name="Google Shape;163;p23"/>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64" name="Google Shape;164;p23"/>
          <p:cNvSpPr txBox="1">
            <a:spLocks noGrp="1"/>
          </p:cNvSpPr>
          <p:nvPr>
            <p:ph type="title" idx="4294967295"/>
          </p:nvPr>
        </p:nvSpPr>
        <p:spPr>
          <a:xfrm>
            <a:off x="367850" y="4704200"/>
            <a:ext cx="7058100" cy="4821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rPr>
              <a:t> </a:t>
            </a:r>
            <a:endParaRPr sz="2000">
              <a:solidFill>
                <a:schemeClr val="lt1"/>
              </a:solidFill>
            </a:endParaRPr>
          </a:p>
        </p:txBody>
      </p:sp>
      <p:pic>
        <p:nvPicPr>
          <p:cNvPr id="165" name="Google Shape;165;p23"/>
          <p:cNvPicPr preferRelativeResize="0"/>
          <p:nvPr/>
        </p:nvPicPr>
        <p:blipFill>
          <a:blip r:embed="rId3">
            <a:alphaModFix/>
          </a:blip>
          <a:stretch>
            <a:fillRect/>
          </a:stretch>
        </p:blipFill>
        <p:spPr>
          <a:xfrm>
            <a:off x="1500200" y="482100"/>
            <a:ext cx="6143601" cy="4095775"/>
          </a:xfrm>
          <a:prstGeom prst="rect">
            <a:avLst/>
          </a:prstGeom>
          <a:noFill/>
          <a:ln>
            <a:noFill/>
          </a:ln>
        </p:spPr>
      </p:pic>
      <p:sp>
        <p:nvSpPr>
          <p:cNvPr id="166" name="Google Shape;166;p23"/>
          <p:cNvSpPr txBox="1"/>
          <p:nvPr/>
        </p:nvSpPr>
        <p:spPr>
          <a:xfrm>
            <a:off x="0" y="0"/>
            <a:ext cx="9144000" cy="4821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000"/>
              </a:spcAft>
              <a:buNone/>
            </a:pPr>
            <a:r>
              <a:rPr lang="en" sz="2000" b="1">
                <a:solidFill>
                  <a:srgbClr val="FFFFFF"/>
                </a:solidFill>
                <a:latin typeface="Lato"/>
                <a:ea typeface="Lato"/>
                <a:cs typeface="Lato"/>
                <a:sym typeface="Lato"/>
              </a:rPr>
              <a:t>No significant difference in Hot 100 ranking between genres</a:t>
            </a:r>
            <a:endParaRPr sz="2000" b="1">
              <a:solidFill>
                <a:srgbClr val="FFFF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0"/>
        <p:cNvGrpSpPr/>
        <p:nvPr/>
      </p:nvGrpSpPr>
      <p:grpSpPr>
        <a:xfrm>
          <a:off x="0" y="0"/>
          <a:ext cx="0" cy="0"/>
          <a:chOff x="0" y="0"/>
          <a:chExt cx="0" cy="0"/>
        </a:xfrm>
      </p:grpSpPr>
      <p:sp>
        <p:nvSpPr>
          <p:cNvPr id="171" name="Google Shape;171;p24"/>
          <p:cNvSpPr txBox="1">
            <a:spLocks noGrp="1"/>
          </p:cNvSpPr>
          <p:nvPr>
            <p:ph type="title"/>
          </p:nvPr>
        </p:nvSpPr>
        <p:spPr>
          <a:xfrm>
            <a:off x="642950" y="1334350"/>
            <a:ext cx="8501100" cy="38091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endParaRPr sz="900"/>
          </a:p>
          <a:p>
            <a:pPr marL="457200" lvl="0" indent="-342900" algn="l" rtl="0">
              <a:lnSpc>
                <a:spcPct val="115000"/>
              </a:lnSpc>
              <a:spcBef>
                <a:spcPts val="0"/>
              </a:spcBef>
              <a:spcAft>
                <a:spcPts val="0"/>
              </a:spcAft>
              <a:buClr>
                <a:srgbClr val="FFFFFF"/>
              </a:buClr>
              <a:buSzPts val="1800"/>
              <a:buFont typeface="Lato"/>
              <a:buChar char="●"/>
            </a:pPr>
            <a:r>
              <a:rPr lang="en" sz="1800" b="0">
                <a:solidFill>
                  <a:srgbClr val="FFFFFF"/>
                </a:solidFill>
                <a:latin typeface="Lato"/>
                <a:ea typeface="Lato"/>
                <a:cs typeface="Lato"/>
                <a:sym typeface="Lato"/>
              </a:rPr>
              <a:t>The popularity of the songs in each of the genre groups by year was not normalized, so I used the Kruskal-Wallis and Mann-Whitney U tests to test my null hypothesis 1</a:t>
            </a:r>
            <a:endParaRPr sz="1800" b="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a:latin typeface="Lato"/>
                <a:ea typeface="Lato"/>
                <a:cs typeface="Lato"/>
                <a:sym typeface="Lato"/>
              </a:rPr>
              <a:t>The number of explicit vs not explicit songs by year was not normalized, so I used the Kruskal-Wallis and Mann-Whitney U tests to test my null hypothesis 2</a:t>
            </a:r>
            <a:endParaRPr sz="1800" b="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u="sng">
                <a:solidFill>
                  <a:srgbClr val="FFFFFF"/>
                </a:solidFill>
                <a:latin typeface="Lato"/>
                <a:ea typeface="Lato"/>
                <a:cs typeface="Lato"/>
                <a:sym typeface="Lato"/>
              </a:rPr>
              <a:t>Hot 100 lists</a:t>
            </a:r>
            <a:r>
              <a:rPr lang="en" sz="1800" b="0">
                <a:solidFill>
                  <a:srgbClr val="FFFFFF"/>
                </a:solidFill>
                <a:latin typeface="Lato"/>
                <a:ea typeface="Lato"/>
                <a:cs typeface="Lato"/>
                <a:sym typeface="Lato"/>
              </a:rPr>
              <a:t> - With 95% confidence, the popularity of rap, hip-hop and metal music increased dramatically after 1985, while pop and country stayed relatively steady</a:t>
            </a:r>
            <a:endParaRPr sz="1800" b="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u="sng">
                <a:solidFill>
                  <a:srgbClr val="FFFFFF"/>
                </a:solidFill>
                <a:latin typeface="Lato"/>
                <a:ea typeface="Lato"/>
                <a:cs typeface="Lato"/>
                <a:sym typeface="Lato"/>
              </a:rPr>
              <a:t>Spotify</a:t>
            </a:r>
            <a:r>
              <a:rPr lang="en" sz="1800" b="0">
                <a:solidFill>
                  <a:srgbClr val="FFFFFF"/>
                </a:solidFill>
                <a:latin typeface="Lato"/>
                <a:ea typeface="Lato"/>
                <a:cs typeface="Lato"/>
                <a:sym typeface="Lato"/>
              </a:rPr>
              <a:t> - With 95% confidence, explicit music as defined by Spotify became significantly more popular after 1985</a:t>
            </a:r>
            <a:endParaRPr sz="2000">
              <a:solidFill>
                <a:srgbClr val="FFFFFF"/>
              </a:solidFill>
              <a:latin typeface="Lato"/>
              <a:ea typeface="Lato"/>
              <a:cs typeface="Lato"/>
              <a:sym typeface="Lato"/>
            </a:endParaRPr>
          </a:p>
        </p:txBody>
      </p:sp>
      <p:sp>
        <p:nvSpPr>
          <p:cNvPr id="172" name="Google Shape;172;p24"/>
          <p:cNvSpPr txBox="1"/>
          <p:nvPr/>
        </p:nvSpPr>
        <p:spPr>
          <a:xfrm>
            <a:off x="787325" y="332175"/>
            <a:ext cx="4157700" cy="7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0" b="1">
                <a:solidFill>
                  <a:schemeClr val="lt1"/>
                </a:solidFill>
                <a:latin typeface="Raleway"/>
                <a:ea typeface="Raleway"/>
                <a:cs typeface="Raleway"/>
                <a:sym typeface="Raleway"/>
              </a:rPr>
              <a:t>Analysis Details</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6"/>
        <p:cNvGrpSpPr/>
        <p:nvPr/>
      </p:nvGrpSpPr>
      <p:grpSpPr>
        <a:xfrm>
          <a:off x="0" y="0"/>
          <a:ext cx="0" cy="0"/>
          <a:chOff x="0" y="0"/>
          <a:chExt cx="0" cy="0"/>
        </a:xfrm>
      </p:grpSpPr>
      <p:sp>
        <p:nvSpPr>
          <p:cNvPr id="177" name="Google Shape;177;p25"/>
          <p:cNvSpPr txBox="1">
            <a:spLocks noGrp="1"/>
          </p:cNvSpPr>
          <p:nvPr>
            <p:ph type="title"/>
          </p:nvPr>
        </p:nvSpPr>
        <p:spPr>
          <a:xfrm>
            <a:off x="642900" y="1264450"/>
            <a:ext cx="8501100" cy="36432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endParaRPr sz="900" dirty="0"/>
          </a:p>
          <a:p>
            <a:pPr marL="457200" lvl="0" indent="-342900" algn="l" rtl="0">
              <a:lnSpc>
                <a:spcPct val="115000"/>
              </a:lnSpc>
              <a:spcBef>
                <a:spcPts val="0"/>
              </a:spcBef>
              <a:spcAft>
                <a:spcPts val="0"/>
              </a:spcAft>
              <a:buClr>
                <a:srgbClr val="FFFFFF"/>
              </a:buClr>
              <a:buSzPts val="1800"/>
              <a:buFont typeface="Lato"/>
              <a:buChar char="●"/>
            </a:pPr>
            <a:r>
              <a:rPr lang="en" sz="1800" b="0" dirty="0">
                <a:solidFill>
                  <a:srgbClr val="FFFFFF"/>
                </a:solidFill>
                <a:latin typeface="Lato"/>
                <a:ea typeface="Lato"/>
                <a:cs typeface="Lato"/>
                <a:sym typeface="Lato"/>
              </a:rPr>
              <a:t>The stakeholders who would benefit from this research would </a:t>
            </a:r>
            <a:r>
              <a:rPr lang="en" sz="1800" b="0">
                <a:solidFill>
                  <a:srgbClr val="FFFFFF"/>
                </a:solidFill>
                <a:latin typeface="Lato"/>
                <a:ea typeface="Lato"/>
                <a:cs typeface="Lato"/>
                <a:sym typeface="Lato"/>
              </a:rPr>
              <a:t>be </a:t>
            </a:r>
            <a:r>
              <a:rPr lang="en" sz="1800" b="0" smtClean="0">
                <a:solidFill>
                  <a:srgbClr val="FFFFFF"/>
                </a:solidFill>
                <a:latin typeface="Lato"/>
                <a:ea typeface="Lato"/>
                <a:cs typeface="Lato"/>
                <a:sym typeface="Lato"/>
              </a:rPr>
              <a:t>people who bet on NFL games, people who are in NFL fantasy football leagues and other NFL betting pool leagues.</a:t>
            </a:r>
            <a:endParaRPr sz="1800" b="0" dirty="0">
              <a:solidFill>
                <a:srgbClr val="FFFFFF"/>
              </a:solidFill>
              <a:latin typeface="Lato"/>
              <a:ea typeface="Lato"/>
              <a:cs typeface="Lato"/>
              <a:sym typeface="Lato"/>
            </a:endParaRPr>
          </a:p>
          <a:p>
            <a:pPr marL="457200" lvl="0" indent="0" algn="l" rtl="0">
              <a:lnSpc>
                <a:spcPct val="115000"/>
              </a:lnSpc>
              <a:spcBef>
                <a:spcPts val="0"/>
              </a:spcBef>
              <a:spcAft>
                <a:spcPts val="0"/>
              </a:spcAft>
              <a:buNone/>
            </a:pPr>
            <a:endParaRPr sz="500" b="0" dirty="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dirty="0">
                <a:solidFill>
                  <a:srgbClr val="FFFFFF"/>
                </a:solidFill>
                <a:latin typeface="Lato"/>
                <a:ea typeface="Lato"/>
                <a:cs typeface="Lato"/>
                <a:sym typeface="Lato"/>
              </a:rPr>
              <a:t>It would give them insight into what is popular at a certain point in time.</a:t>
            </a:r>
            <a:endParaRPr sz="1800" b="0" dirty="0">
              <a:solidFill>
                <a:srgbClr val="FFFFFF"/>
              </a:solidFill>
              <a:latin typeface="Lato"/>
              <a:ea typeface="Lato"/>
              <a:cs typeface="Lato"/>
              <a:sym typeface="Lato"/>
            </a:endParaRPr>
          </a:p>
          <a:p>
            <a:pPr marL="457200" lvl="0" indent="0" algn="l" rtl="0">
              <a:lnSpc>
                <a:spcPct val="115000"/>
              </a:lnSpc>
              <a:spcBef>
                <a:spcPts val="0"/>
              </a:spcBef>
              <a:spcAft>
                <a:spcPts val="0"/>
              </a:spcAft>
              <a:buNone/>
            </a:pPr>
            <a:endParaRPr sz="500" b="0" dirty="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dirty="0">
                <a:solidFill>
                  <a:srgbClr val="FFFFFF"/>
                </a:solidFill>
                <a:latin typeface="Lato"/>
                <a:ea typeface="Lato"/>
                <a:cs typeface="Lato"/>
                <a:sym typeface="Lato"/>
              </a:rPr>
              <a:t>Record label executives could sign performers and bands that make music that is more popular, and increase their profits</a:t>
            </a:r>
            <a:endParaRPr sz="1800" b="0" dirty="0">
              <a:solidFill>
                <a:srgbClr val="FFFFFF"/>
              </a:solidFill>
              <a:latin typeface="Lato"/>
              <a:ea typeface="Lato"/>
              <a:cs typeface="Lato"/>
              <a:sym typeface="Lato"/>
            </a:endParaRPr>
          </a:p>
          <a:p>
            <a:pPr marL="457200" lvl="0" indent="0" algn="l" rtl="0">
              <a:lnSpc>
                <a:spcPct val="115000"/>
              </a:lnSpc>
              <a:spcBef>
                <a:spcPts val="0"/>
              </a:spcBef>
              <a:spcAft>
                <a:spcPts val="0"/>
              </a:spcAft>
              <a:buNone/>
            </a:pPr>
            <a:endParaRPr sz="500" b="0" dirty="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dirty="0">
                <a:solidFill>
                  <a:srgbClr val="FFFFFF"/>
                </a:solidFill>
                <a:latin typeface="Lato"/>
                <a:ea typeface="Lato"/>
                <a:cs typeface="Lato"/>
                <a:sym typeface="Lato"/>
              </a:rPr>
              <a:t>Band managers and performers could focus on more popular music to increase their profits as well</a:t>
            </a:r>
            <a:endParaRPr sz="1800" b="0" dirty="0">
              <a:solidFill>
                <a:srgbClr val="FFFFFF"/>
              </a:solidFill>
              <a:latin typeface="Lato"/>
              <a:ea typeface="Lato"/>
              <a:cs typeface="Lato"/>
              <a:sym typeface="Lato"/>
            </a:endParaRPr>
          </a:p>
          <a:p>
            <a:pPr marL="457200" lvl="0" indent="0" algn="l" rtl="0">
              <a:lnSpc>
                <a:spcPct val="115000"/>
              </a:lnSpc>
              <a:spcBef>
                <a:spcPts val="0"/>
              </a:spcBef>
              <a:spcAft>
                <a:spcPts val="0"/>
              </a:spcAft>
              <a:buNone/>
            </a:pPr>
            <a:endParaRPr sz="500" b="0" dirty="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dirty="0">
                <a:solidFill>
                  <a:srgbClr val="FFFFFF"/>
                </a:solidFill>
                <a:latin typeface="Lato"/>
                <a:ea typeface="Lato"/>
                <a:cs typeface="Lato"/>
                <a:sym typeface="Lato"/>
              </a:rPr>
              <a:t>This research is very interesting to me because I love music and I am against the censorship of music.  Seeing explicit music become more popular after an attempt on censorship is very satisfying.</a:t>
            </a:r>
            <a:endParaRPr sz="1800" b="0" dirty="0">
              <a:solidFill>
                <a:srgbClr val="FFFFFF"/>
              </a:solidFill>
              <a:latin typeface="Lato"/>
              <a:ea typeface="Lato"/>
              <a:cs typeface="Lato"/>
              <a:sym typeface="Lato"/>
            </a:endParaRPr>
          </a:p>
        </p:txBody>
      </p:sp>
      <p:sp>
        <p:nvSpPr>
          <p:cNvPr id="178" name="Google Shape;178;p25"/>
          <p:cNvSpPr txBox="1"/>
          <p:nvPr/>
        </p:nvSpPr>
        <p:spPr>
          <a:xfrm>
            <a:off x="787325" y="332175"/>
            <a:ext cx="4157700" cy="7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0" b="1">
                <a:solidFill>
                  <a:schemeClr val="lt1"/>
                </a:solidFill>
                <a:latin typeface="Raleway"/>
                <a:ea typeface="Raleway"/>
                <a:cs typeface="Raleway"/>
                <a:sym typeface="Raleway"/>
              </a:rPr>
              <a:t>Stakeholders</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6"/>
          <p:cNvSpPr txBox="1">
            <a:spLocks noGrp="1"/>
          </p:cNvSpPr>
          <p:nvPr>
            <p:ph type="title"/>
          </p:nvPr>
        </p:nvSpPr>
        <p:spPr>
          <a:xfrm>
            <a:off x="729450" y="1322450"/>
            <a:ext cx="7688400" cy="344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900"/>
          </a:p>
          <a:p>
            <a:pPr marL="457200" lvl="0" indent="-355600" algn="l" rtl="0">
              <a:lnSpc>
                <a:spcPct val="115000"/>
              </a:lnSpc>
              <a:spcBef>
                <a:spcPts val="0"/>
              </a:spcBef>
              <a:spcAft>
                <a:spcPts val="0"/>
              </a:spcAft>
              <a:buClr>
                <a:srgbClr val="FFFFFF"/>
              </a:buClr>
              <a:buSzPts val="2000"/>
              <a:buFont typeface="Lato"/>
              <a:buChar char="●"/>
            </a:pPr>
            <a:r>
              <a:rPr lang="en" sz="2000" b="0">
                <a:solidFill>
                  <a:srgbClr val="FFFFFF"/>
                </a:solidFill>
                <a:latin typeface="Lato"/>
                <a:ea typeface="Lato"/>
                <a:cs typeface="Lato"/>
                <a:sym typeface="Lato"/>
              </a:rPr>
              <a:t>Explicit music became significantly more popular after the PMRC was formed in 1985</a:t>
            </a:r>
            <a:endParaRPr sz="2000" b="0">
              <a:solidFill>
                <a:srgbClr val="FFFFFF"/>
              </a:solidFill>
              <a:latin typeface="Lato"/>
              <a:ea typeface="Lato"/>
              <a:cs typeface="Lato"/>
              <a:sym typeface="Lato"/>
            </a:endParaRPr>
          </a:p>
          <a:p>
            <a:pPr marL="457200" lvl="0" indent="-355600" algn="l" rtl="0">
              <a:lnSpc>
                <a:spcPct val="115000"/>
              </a:lnSpc>
              <a:spcBef>
                <a:spcPts val="0"/>
              </a:spcBef>
              <a:spcAft>
                <a:spcPts val="0"/>
              </a:spcAft>
              <a:buClr>
                <a:srgbClr val="FFFFFF"/>
              </a:buClr>
              <a:buSzPts val="2000"/>
              <a:buFont typeface="Lato"/>
              <a:buChar char="●"/>
            </a:pPr>
            <a:r>
              <a:rPr lang="en" sz="2000" b="0">
                <a:solidFill>
                  <a:srgbClr val="FFFFFF"/>
                </a:solidFill>
                <a:latin typeface="Lato"/>
                <a:ea typeface="Lato"/>
                <a:cs typeface="Lato"/>
                <a:sym typeface="Lato"/>
              </a:rPr>
              <a:t>Rap and Hip-Hop are more explicit on average than other types of music, especially after 1985</a:t>
            </a:r>
            <a:endParaRPr sz="2000" b="0">
              <a:solidFill>
                <a:srgbClr val="FFFFFF"/>
              </a:solidFill>
              <a:latin typeface="Lato"/>
              <a:ea typeface="Lato"/>
              <a:cs typeface="Lato"/>
              <a:sym typeface="Lato"/>
            </a:endParaRPr>
          </a:p>
          <a:p>
            <a:pPr marL="457200" lvl="0" indent="-355600" algn="l" rtl="0">
              <a:lnSpc>
                <a:spcPct val="115000"/>
              </a:lnSpc>
              <a:spcBef>
                <a:spcPts val="0"/>
              </a:spcBef>
              <a:spcAft>
                <a:spcPts val="0"/>
              </a:spcAft>
              <a:buClr>
                <a:srgbClr val="FFFFFF"/>
              </a:buClr>
              <a:buSzPts val="2000"/>
              <a:buFont typeface="Lato"/>
              <a:buChar char="●"/>
            </a:pPr>
            <a:r>
              <a:rPr lang="en" sz="2000" b="0">
                <a:solidFill>
                  <a:srgbClr val="FFFFFF"/>
                </a:solidFill>
                <a:latin typeface="Lato"/>
                <a:ea typeface="Lato"/>
                <a:cs typeface="Lato"/>
                <a:sym typeface="Lato"/>
              </a:rPr>
              <a:t>Because explicit music is more popular after 1985,  sales of explicit music have significantly increased since then</a:t>
            </a:r>
            <a:endParaRPr sz="4700">
              <a:solidFill>
                <a:srgbClr val="FFFFFF"/>
              </a:solidFill>
            </a:endParaRPr>
          </a:p>
        </p:txBody>
      </p:sp>
      <p:sp>
        <p:nvSpPr>
          <p:cNvPr id="184" name="Google Shape;184;p26"/>
          <p:cNvSpPr txBox="1"/>
          <p:nvPr/>
        </p:nvSpPr>
        <p:spPr>
          <a:xfrm>
            <a:off x="729450" y="375075"/>
            <a:ext cx="3429000" cy="7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0" b="1">
                <a:solidFill>
                  <a:schemeClr val="lt1"/>
                </a:solidFill>
                <a:latin typeface="Raleway"/>
                <a:ea typeface="Raleway"/>
                <a:cs typeface="Raleway"/>
                <a:sym typeface="Raleway"/>
              </a:rPr>
              <a:t>Conclusions</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7"/>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a:t>Questions?</a:t>
            </a:r>
            <a:endParaRPr sz="4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729450" y="1322450"/>
            <a:ext cx="2859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Outline</a:t>
            </a:r>
            <a:endParaRPr sz="4000"/>
          </a:p>
        </p:txBody>
      </p:sp>
      <p:sp>
        <p:nvSpPr>
          <p:cNvPr id="104" name="Google Shape;104;p15"/>
          <p:cNvSpPr txBox="1">
            <a:spLocks noGrp="1"/>
          </p:cNvSpPr>
          <p:nvPr>
            <p:ph type="subTitle" idx="4294967295"/>
          </p:nvPr>
        </p:nvSpPr>
        <p:spPr>
          <a:xfrm>
            <a:off x="4572000" y="1416850"/>
            <a:ext cx="4080000" cy="323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000" u="sng" dirty="0" smtClean="0">
                <a:solidFill>
                  <a:schemeClr val="hlink"/>
                </a:solidFill>
              </a:rPr>
              <a:t>Summary</a:t>
            </a:r>
            <a:endParaRPr sz="2000" dirty="0">
              <a:solidFill>
                <a:srgbClr val="FFFFFF"/>
              </a:solidFill>
            </a:endParaRPr>
          </a:p>
          <a:p>
            <a:pPr marL="0" lvl="0" indent="0" algn="l" rtl="0">
              <a:lnSpc>
                <a:spcPct val="115000"/>
              </a:lnSpc>
              <a:spcBef>
                <a:spcPts val="1600"/>
              </a:spcBef>
              <a:spcAft>
                <a:spcPts val="0"/>
              </a:spcAft>
              <a:buNone/>
            </a:pPr>
            <a:r>
              <a:rPr lang="en" sz="2000" u="sng" dirty="0">
                <a:solidFill>
                  <a:schemeClr val="hlink"/>
                </a:solidFill>
                <a:hlinkClick r:id="rId3" action="ppaction://hlinksldjump"/>
              </a:rPr>
              <a:t>The Data</a:t>
            </a:r>
            <a:endParaRPr sz="2000" dirty="0">
              <a:solidFill>
                <a:srgbClr val="FFFFFF"/>
              </a:solidFill>
            </a:endParaRPr>
          </a:p>
          <a:p>
            <a:pPr marL="0" lvl="0" indent="0" algn="l" rtl="0">
              <a:lnSpc>
                <a:spcPct val="115000"/>
              </a:lnSpc>
              <a:spcBef>
                <a:spcPts val="1600"/>
              </a:spcBef>
              <a:spcAft>
                <a:spcPts val="0"/>
              </a:spcAft>
              <a:buNone/>
            </a:pPr>
            <a:r>
              <a:rPr lang="en" sz="2000" u="sng" dirty="0">
                <a:solidFill>
                  <a:schemeClr val="hlink"/>
                </a:solidFill>
                <a:hlinkClick r:id="rId4" action="ppaction://hlinksldjump"/>
              </a:rPr>
              <a:t>Cool Graphs / Analysis</a:t>
            </a:r>
            <a:endParaRPr sz="2000" dirty="0">
              <a:solidFill>
                <a:srgbClr val="FFFFFF"/>
              </a:solidFill>
            </a:endParaRPr>
          </a:p>
          <a:p>
            <a:pPr marL="0" lvl="0" indent="0" algn="l" rtl="0">
              <a:lnSpc>
                <a:spcPct val="115000"/>
              </a:lnSpc>
              <a:spcBef>
                <a:spcPts val="1600"/>
              </a:spcBef>
              <a:spcAft>
                <a:spcPts val="0"/>
              </a:spcAft>
              <a:buNone/>
            </a:pPr>
            <a:r>
              <a:rPr lang="en" sz="2000" u="sng" dirty="0">
                <a:solidFill>
                  <a:schemeClr val="hlink"/>
                </a:solidFill>
                <a:hlinkClick r:id="rId5" action="ppaction://hlinksldjump"/>
              </a:rPr>
              <a:t>Conclusions</a:t>
            </a:r>
            <a:endParaRPr sz="2000" dirty="0">
              <a:solidFill>
                <a:srgbClr val="FFFFFF"/>
              </a:solidFill>
            </a:endParaRPr>
          </a:p>
          <a:p>
            <a:pPr marL="0" lvl="0" indent="0" algn="l" rtl="0">
              <a:spcBef>
                <a:spcPts val="1600"/>
              </a:spcBef>
              <a:spcAft>
                <a:spcPts val="1600"/>
              </a:spcAft>
              <a:buNone/>
            </a:pPr>
            <a:endParaRPr sz="18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16"/>
          <p:cNvSpPr txBox="1">
            <a:spLocks noGrp="1"/>
          </p:cNvSpPr>
          <p:nvPr>
            <p:ph type="body" idx="2"/>
          </p:nvPr>
        </p:nvSpPr>
        <p:spPr>
          <a:xfrm>
            <a:off x="4572000" y="0"/>
            <a:ext cx="4572000" cy="5143500"/>
          </a:xfrm>
          <a:prstGeom prst="rect">
            <a:avLst/>
          </a:prstGeom>
        </p:spPr>
        <p:txBody>
          <a:bodyPr spcFirstLastPara="1" wrap="square" lIns="91425" tIns="91425" rIns="91425" bIns="91425" anchor="ctr" anchorCtr="0">
            <a:noAutofit/>
          </a:bodyPr>
          <a:lstStyle/>
          <a:p>
            <a:pPr indent="-274320">
              <a:lnSpc>
                <a:spcPct val="150000"/>
              </a:lnSpc>
              <a:spcBef>
                <a:spcPts val="600"/>
              </a:spcBef>
              <a:buClr>
                <a:schemeClr val="dk1"/>
              </a:buClr>
              <a:buSzPct val="175000"/>
              <a:buFont typeface="Arial" pitchFamily="34" charset="0"/>
              <a:buChar char="•"/>
            </a:pPr>
            <a:r>
              <a:rPr lang="en-US" sz="1400" dirty="0" smtClean="0">
                <a:solidFill>
                  <a:schemeClr val="dk1"/>
                </a:solidFill>
                <a:highlight>
                  <a:srgbClr val="FFFFFF"/>
                </a:highlight>
              </a:rPr>
              <a:t>I would like to have a system that predicts the outcome of all the NFL games for the season</a:t>
            </a:r>
            <a:endParaRPr sz="1400" dirty="0">
              <a:solidFill>
                <a:schemeClr val="dk1"/>
              </a:solidFill>
              <a:highlight>
                <a:srgbClr val="FFFFFF"/>
              </a:highlight>
            </a:endParaRPr>
          </a:p>
          <a:p>
            <a:pPr lvl="0" indent="-274320" algn="l" rtl="0">
              <a:lnSpc>
                <a:spcPct val="150000"/>
              </a:lnSpc>
              <a:spcBef>
                <a:spcPts val="600"/>
              </a:spcBef>
              <a:buClr>
                <a:schemeClr val="dk1"/>
              </a:buClr>
              <a:buSzPct val="175000"/>
              <a:buFont typeface="Arial" pitchFamily="34" charset="0"/>
              <a:buChar char="•"/>
            </a:pPr>
            <a:r>
              <a:rPr lang="en-US" sz="1400" dirty="0" smtClean="0">
                <a:solidFill>
                  <a:schemeClr val="dk1"/>
                </a:solidFill>
                <a:highlight>
                  <a:srgbClr val="FFFFFF"/>
                </a:highlight>
              </a:rPr>
              <a:t>I will base my predictions on information about the previous 2 games for each team playing</a:t>
            </a:r>
          </a:p>
          <a:p>
            <a:pPr lvl="0" indent="-274320">
              <a:lnSpc>
                <a:spcPct val="150000"/>
              </a:lnSpc>
              <a:spcBef>
                <a:spcPts val="600"/>
              </a:spcBef>
              <a:buClr>
                <a:schemeClr val="dk1"/>
              </a:buClr>
              <a:buSzPct val="175000"/>
              <a:buFont typeface="Arial" pitchFamily="34" charset="0"/>
              <a:buChar char="•"/>
            </a:pPr>
            <a:r>
              <a:rPr lang="en-US" sz="1400" dirty="0" smtClean="0">
                <a:solidFill>
                  <a:schemeClr val="dk1"/>
                </a:solidFill>
                <a:highlight>
                  <a:srgbClr val="FFFFFF"/>
                </a:highlight>
              </a:rPr>
              <a:t>I will also answer the question “Will the home team win?” based on the previous 2 games for each team playing</a:t>
            </a:r>
            <a:endParaRPr sz="1400" dirty="0">
              <a:solidFill>
                <a:schemeClr val="dk1"/>
              </a:solidFill>
              <a:highlight>
                <a:srgbClr val="FFFFFF"/>
              </a:highlight>
            </a:endParaRPr>
          </a:p>
          <a:p>
            <a:pPr marL="457200" lvl="0" indent="0" algn="l" rtl="0">
              <a:spcBef>
                <a:spcPts val="1000"/>
              </a:spcBef>
              <a:spcAft>
                <a:spcPts val="0"/>
              </a:spcAft>
              <a:buNone/>
            </a:pPr>
            <a:endParaRPr sz="100" dirty="0">
              <a:solidFill>
                <a:schemeClr val="dk1"/>
              </a:solidFill>
              <a:highlight>
                <a:schemeClr val="lt1"/>
              </a:highlight>
            </a:endParaRPr>
          </a:p>
        </p:txBody>
      </p:sp>
      <p:sp>
        <p:nvSpPr>
          <p:cNvPr id="112" name="Google Shape;112;p16"/>
          <p:cNvSpPr txBox="1"/>
          <p:nvPr/>
        </p:nvSpPr>
        <p:spPr>
          <a:xfrm>
            <a:off x="0" y="0"/>
            <a:ext cx="4572000" cy="954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smtClean="0">
                <a:solidFill>
                  <a:srgbClr val="FFFFFF"/>
                </a:solidFill>
                <a:highlight>
                  <a:schemeClr val="dk1"/>
                </a:highlight>
                <a:latin typeface="Lato"/>
                <a:ea typeface="Lato"/>
                <a:cs typeface="Lato"/>
                <a:sym typeface="Lato"/>
              </a:rPr>
              <a:t>Summary</a:t>
            </a:r>
            <a:endParaRPr sz="4000" dirty="0">
              <a:solidFill>
                <a:srgbClr val="FFFFFF"/>
              </a:solidFill>
              <a:highlight>
                <a:schemeClr val="dk1"/>
              </a:highlight>
              <a:latin typeface="Lato"/>
              <a:ea typeface="Lato"/>
              <a:cs typeface="Lato"/>
              <a:sym typeface="Lato"/>
            </a:endParaRPr>
          </a:p>
        </p:txBody>
      </p:sp>
      <p:sp>
        <p:nvSpPr>
          <p:cNvPr id="6" name="Title 5"/>
          <p:cNvSpPr>
            <a:spLocks noGrp="1"/>
          </p:cNvSpPr>
          <p:nvPr>
            <p:ph type="title"/>
          </p:nvPr>
        </p:nvSpPr>
        <p:spPr/>
        <p:txBody>
          <a:bodyPr/>
          <a:lstStyle/>
          <a:p>
            <a:endParaRPr lang="en-US" dirty="0"/>
          </a:p>
        </p:txBody>
      </p:sp>
      <p:pic>
        <p:nvPicPr>
          <p:cNvPr id="9" name="Picture 8" descr="nfl-teams.jpg"/>
          <p:cNvPicPr>
            <a:picLocks noChangeAspect="1"/>
          </p:cNvPicPr>
          <p:nvPr/>
        </p:nvPicPr>
        <p:blipFill>
          <a:blip r:embed="rId3"/>
          <a:stretch>
            <a:fillRect/>
          </a:stretch>
        </p:blipFill>
        <p:spPr>
          <a:xfrm>
            <a:off x="78377" y="953590"/>
            <a:ext cx="4402183" cy="4101736"/>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6"/>
        <p:cNvGrpSpPr/>
        <p:nvPr/>
      </p:nvGrpSpPr>
      <p:grpSpPr>
        <a:xfrm>
          <a:off x="0" y="0"/>
          <a:ext cx="0" cy="0"/>
          <a:chOff x="0" y="0"/>
          <a:chExt cx="0" cy="0"/>
        </a:xfrm>
      </p:grpSpPr>
      <p:sp>
        <p:nvSpPr>
          <p:cNvPr id="6" name="TextBox 5"/>
          <p:cNvSpPr txBox="1"/>
          <p:nvPr/>
        </p:nvSpPr>
        <p:spPr>
          <a:xfrm>
            <a:off x="780912" y="1281497"/>
            <a:ext cx="6921406" cy="2185214"/>
          </a:xfrm>
          <a:prstGeom prst="rect">
            <a:avLst/>
          </a:prstGeom>
          <a:noFill/>
        </p:spPr>
        <p:txBody>
          <a:bodyPr wrap="square" rtlCol="0">
            <a:spAutoFit/>
          </a:bodyPr>
          <a:lstStyle/>
          <a:p>
            <a:r>
              <a:rPr lang="en-US" sz="4000" b="1" dirty="0" smtClean="0">
                <a:solidFill>
                  <a:schemeClr val="bg1"/>
                </a:solidFill>
                <a:latin typeface="Raleway" charset="0"/>
              </a:rPr>
              <a:t>The Data</a:t>
            </a:r>
          </a:p>
          <a:p>
            <a:pPr marL="457200" indent="-274320">
              <a:lnSpc>
                <a:spcPct val="150000"/>
              </a:lnSpc>
              <a:buClr>
                <a:schemeClr val="bg1"/>
              </a:buClr>
              <a:buFont typeface="Arial" pitchFamily="34" charset="0"/>
              <a:buChar char="•"/>
            </a:pPr>
            <a:r>
              <a:rPr lang="en-US" sz="1600" dirty="0" smtClean="0">
                <a:solidFill>
                  <a:schemeClr val="bg1"/>
                </a:solidFill>
                <a:latin typeface="Lato" charset="0"/>
              </a:rPr>
              <a:t>NFL pro football reference game information from years 2000 - 2017</a:t>
            </a:r>
          </a:p>
          <a:p>
            <a:pPr marL="457200" indent="-274320">
              <a:lnSpc>
                <a:spcPct val="150000"/>
              </a:lnSpc>
              <a:buClr>
                <a:schemeClr val="bg1"/>
              </a:buClr>
              <a:buFont typeface="Arial" pitchFamily="34" charset="0"/>
              <a:buChar char="•"/>
            </a:pPr>
            <a:r>
              <a:rPr lang="en-US" sz="1600" dirty="0" smtClean="0">
                <a:solidFill>
                  <a:schemeClr val="bg1"/>
                </a:solidFill>
                <a:latin typeface="Lato" charset="0"/>
              </a:rPr>
              <a:t>Odds - money line, open/close lines historic info</a:t>
            </a:r>
          </a:p>
          <a:p>
            <a:pPr marL="457200" indent="-274320">
              <a:lnSpc>
                <a:spcPct val="150000"/>
              </a:lnSpc>
              <a:buClr>
                <a:schemeClr val="bg1"/>
              </a:buClr>
              <a:buFont typeface="Arial" pitchFamily="34" charset="0"/>
              <a:buChar char="•"/>
            </a:pPr>
            <a:r>
              <a:rPr lang="en-US" sz="1600" dirty="0" smtClean="0">
                <a:solidFill>
                  <a:schemeClr val="bg1"/>
                </a:solidFill>
                <a:latin typeface="Lato" charset="0"/>
              </a:rPr>
              <a:t>I merged these 2 files together for my analysis</a:t>
            </a:r>
          </a:p>
          <a:p>
            <a:pPr marL="457200" indent="-274320">
              <a:lnSpc>
                <a:spcPct val="150000"/>
              </a:lnSpc>
              <a:buClr>
                <a:schemeClr val="bg1"/>
              </a:buClr>
              <a:buFont typeface="Arial" pitchFamily="34" charset="0"/>
              <a:buChar char="•"/>
            </a:pPr>
            <a:r>
              <a:rPr lang="en-US" sz="1600" dirty="0" smtClean="0">
                <a:solidFill>
                  <a:schemeClr val="bg1"/>
                </a:solidFill>
                <a:latin typeface="Lato" charset="0"/>
              </a:rPr>
              <a:t>Raw data available here:</a:t>
            </a:r>
          </a:p>
        </p:txBody>
      </p:sp>
      <p:sp>
        <p:nvSpPr>
          <p:cNvPr id="9" name="TextBox 8"/>
          <p:cNvSpPr txBox="1"/>
          <p:nvPr/>
        </p:nvSpPr>
        <p:spPr>
          <a:xfrm>
            <a:off x="1705583" y="3378741"/>
            <a:ext cx="6659195" cy="1415772"/>
          </a:xfrm>
          <a:prstGeom prst="rect">
            <a:avLst/>
          </a:prstGeom>
          <a:noFill/>
        </p:spPr>
        <p:txBody>
          <a:bodyPr wrap="none" rtlCol="0">
            <a:spAutoFit/>
          </a:bodyPr>
          <a:lstStyle/>
          <a:p>
            <a:pPr marL="457200" indent="-274320">
              <a:lnSpc>
                <a:spcPct val="150000"/>
              </a:lnSpc>
              <a:buClr>
                <a:schemeClr val="bg1"/>
              </a:buClr>
              <a:buFont typeface="+mj-lt"/>
              <a:buAutoNum type="arabicParenR"/>
            </a:pPr>
            <a:r>
              <a:rPr lang="en-US" sz="1600" dirty="0" smtClean="0">
                <a:solidFill>
                  <a:schemeClr val="bg1"/>
                </a:solidFill>
                <a:latin typeface="Lato" charset="0"/>
              </a:rPr>
              <a:t>https://www.pro-football-reference.com/years</a:t>
            </a:r>
          </a:p>
          <a:p>
            <a:pPr marL="457200" indent="-274320">
              <a:lnSpc>
                <a:spcPct val="150000"/>
              </a:lnSpc>
              <a:buClr>
                <a:schemeClr val="bg1"/>
              </a:buClr>
              <a:buFont typeface="+mj-lt"/>
              <a:buAutoNum type="arabicParenR"/>
            </a:pPr>
            <a:r>
              <a:rPr lang="en-US" sz="1600" dirty="0" smtClean="0">
                <a:solidFill>
                  <a:schemeClr val="bg1"/>
                </a:solidFill>
                <a:latin typeface="Lato" charset="0"/>
              </a:rPr>
              <a:t>http://www.aussportsbetting.com/historical data/nfl.xlsx</a:t>
            </a:r>
          </a:p>
          <a:p>
            <a:pPr marL="457200" indent="-274320">
              <a:lnSpc>
                <a:spcPct val="150000"/>
              </a:lnSpc>
              <a:buClr>
                <a:schemeClr val="bg1"/>
              </a:buClr>
              <a:buFont typeface="+mj-lt"/>
              <a:buAutoNum type="arabicParenR"/>
            </a:pPr>
            <a:r>
              <a:rPr lang="en-US" sz="1600" dirty="0" smtClean="0">
                <a:solidFill>
                  <a:schemeClr val="bg1"/>
                </a:solidFill>
                <a:latin typeface="Lato" charset="0"/>
              </a:rPr>
              <a:t>https://www.kaggle.com/tobycrabtree/nfl-scores-and-betting-data</a:t>
            </a:r>
          </a:p>
          <a:p>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729450" y="610800"/>
            <a:ext cx="7021200" cy="72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Assumptions</a:t>
            </a:r>
            <a:endParaRPr sz="4000" b="0"/>
          </a:p>
        </p:txBody>
      </p:sp>
      <p:sp>
        <p:nvSpPr>
          <p:cNvPr id="123" name="Google Shape;123;p18"/>
          <p:cNvSpPr txBox="1">
            <a:spLocks noGrp="1"/>
          </p:cNvSpPr>
          <p:nvPr>
            <p:ph type="title"/>
          </p:nvPr>
        </p:nvSpPr>
        <p:spPr>
          <a:xfrm>
            <a:off x="1061400" y="1339500"/>
            <a:ext cx="7021200" cy="2700300"/>
          </a:xfrm>
          <a:prstGeom prst="rect">
            <a:avLst/>
          </a:prstGeom>
        </p:spPr>
        <p:txBody>
          <a:bodyPr spcFirstLastPara="1" wrap="square" lIns="91425" tIns="91425" rIns="91425" bIns="91425" anchor="t" anchorCtr="0">
            <a:noAutofit/>
          </a:bodyPr>
          <a:lstStyle/>
          <a:p>
            <a:pPr marL="457200" lvl="0" indent="-393700" algn="l" rtl="0">
              <a:spcBef>
                <a:spcPts val="0"/>
              </a:spcBef>
              <a:spcAft>
                <a:spcPts val="0"/>
              </a:spcAft>
              <a:buSzPts val="2600"/>
              <a:buFont typeface="Lato"/>
              <a:buChar char="➔"/>
            </a:pPr>
            <a:r>
              <a:rPr lang="en" sz="2600" b="0" dirty="0" smtClean="0">
                <a:latin typeface="Lato"/>
                <a:ea typeface="Lato"/>
                <a:cs typeface="Lato"/>
                <a:sym typeface="Lato"/>
              </a:rPr>
              <a:t>The</a:t>
            </a:r>
            <a:endParaRPr sz="2600" b="0" dirty="0">
              <a:latin typeface="Lato"/>
              <a:ea typeface="Lato"/>
              <a:cs typeface="Lato"/>
              <a:sym typeface="Lato"/>
            </a:endParaRPr>
          </a:p>
          <a:p>
            <a:pPr marL="457200" lvl="0" indent="0" algn="l" rtl="0">
              <a:spcBef>
                <a:spcPts val="0"/>
              </a:spcBef>
              <a:spcAft>
                <a:spcPts val="0"/>
              </a:spcAft>
              <a:buNone/>
            </a:pPr>
            <a:endParaRPr sz="2600" b="0" dirty="0">
              <a:latin typeface="Lato"/>
              <a:ea typeface="Lato"/>
              <a:cs typeface="Lato"/>
              <a:sym typeface="Lato"/>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825650" y="203400"/>
            <a:ext cx="7021200" cy="6003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Lato"/>
              <a:buChar char="➔"/>
            </a:pPr>
            <a:r>
              <a:rPr lang="en" sz="2200" b="0" dirty="0" smtClean="0">
                <a:latin typeface="Lato"/>
                <a:ea typeface="Lato"/>
                <a:cs typeface="Lato"/>
                <a:sym typeface="Lato"/>
              </a:rPr>
              <a:t>E</a:t>
            </a:r>
            <a:endParaRPr sz="2200" b="0" dirty="0">
              <a:latin typeface="Lato"/>
              <a:ea typeface="Lato"/>
              <a:cs typeface="Lato"/>
              <a:sym typeface="Lato"/>
            </a:endParaRPr>
          </a:p>
          <a:p>
            <a:pPr marL="457200" lvl="0" indent="0" algn="l" rtl="0">
              <a:spcBef>
                <a:spcPts val="0"/>
              </a:spcBef>
              <a:spcAft>
                <a:spcPts val="0"/>
              </a:spcAft>
              <a:buNone/>
            </a:pPr>
            <a:endParaRPr sz="2400" b="0" dirty="0">
              <a:latin typeface="Lato"/>
              <a:ea typeface="Lato"/>
              <a:cs typeface="Lato"/>
              <a:sym typeface="Lato"/>
            </a:endParaRPr>
          </a:p>
        </p:txBody>
      </p:sp>
      <p:sp>
        <p:nvSpPr>
          <p:cNvPr id="130" name="Google Shape;130;p19"/>
          <p:cNvSpPr txBox="1">
            <a:spLocks noGrp="1"/>
          </p:cNvSpPr>
          <p:nvPr>
            <p:ph type="title"/>
          </p:nvPr>
        </p:nvSpPr>
        <p:spPr>
          <a:xfrm>
            <a:off x="825650" y="3171800"/>
            <a:ext cx="7990800" cy="9750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2400" b="0" dirty="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0"/>
          <p:cNvSpPr txBox="1">
            <a:spLocks noGrp="1"/>
          </p:cNvSpPr>
          <p:nvPr>
            <p:ph type="title"/>
          </p:nvPr>
        </p:nvSpPr>
        <p:spPr>
          <a:xfrm>
            <a:off x="72780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Cool Graphs</a:t>
            </a:r>
            <a:endParaRPr sz="4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9"/>
        <p:cNvGrpSpPr/>
        <p:nvPr/>
      </p:nvGrpSpPr>
      <p:grpSpPr>
        <a:xfrm>
          <a:off x="0" y="0"/>
          <a:ext cx="0" cy="0"/>
          <a:chOff x="0" y="0"/>
          <a:chExt cx="0" cy="0"/>
        </a:xfrm>
      </p:grpSpPr>
      <p:sp>
        <p:nvSpPr>
          <p:cNvPr id="140" name="Google Shape;140;p21"/>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41" name="Google Shape;141;p21"/>
          <p:cNvSpPr txBox="1">
            <a:spLocks noGrp="1"/>
          </p:cNvSpPr>
          <p:nvPr>
            <p:ph type="title" idx="4294967295"/>
          </p:nvPr>
        </p:nvSpPr>
        <p:spPr>
          <a:xfrm>
            <a:off x="367850" y="4704200"/>
            <a:ext cx="5247000" cy="4821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rPr>
              <a:t>   </a:t>
            </a:r>
            <a:endParaRPr sz="2000">
              <a:solidFill>
                <a:schemeClr val="lt1"/>
              </a:solidFill>
            </a:endParaRPr>
          </a:p>
        </p:txBody>
      </p:sp>
      <p:sp>
        <p:nvSpPr>
          <p:cNvPr id="142" name="Google Shape;142;p21"/>
          <p:cNvSpPr txBox="1"/>
          <p:nvPr/>
        </p:nvSpPr>
        <p:spPr>
          <a:xfrm>
            <a:off x="0" y="0"/>
            <a:ext cx="9144000" cy="5250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000"/>
              </a:spcAft>
              <a:buNone/>
            </a:pPr>
            <a:r>
              <a:rPr lang="en" sz="2000" b="1">
                <a:solidFill>
                  <a:srgbClr val="FFFFFF"/>
                </a:solidFill>
                <a:latin typeface="Lato"/>
                <a:ea typeface="Lato"/>
                <a:cs typeface="Lato"/>
                <a:sym typeface="Lato"/>
              </a:rPr>
              <a:t>There were very few 'explicit' songs before 1985</a:t>
            </a:r>
            <a:endParaRPr sz="2000" b="1">
              <a:solidFill>
                <a:srgbClr val="FFFFFF"/>
              </a:solidFill>
              <a:latin typeface="Lato"/>
              <a:ea typeface="Lato"/>
              <a:cs typeface="Lato"/>
              <a:sym typeface="Lato"/>
            </a:endParaRPr>
          </a:p>
        </p:txBody>
      </p:sp>
      <p:pic>
        <p:nvPicPr>
          <p:cNvPr id="143" name="Google Shape;143;p21"/>
          <p:cNvPicPr preferRelativeResize="0"/>
          <p:nvPr/>
        </p:nvPicPr>
        <p:blipFill>
          <a:blip r:embed="rId3">
            <a:alphaModFix/>
          </a:blip>
          <a:stretch>
            <a:fillRect/>
          </a:stretch>
        </p:blipFill>
        <p:spPr>
          <a:xfrm>
            <a:off x="-12" y="525000"/>
            <a:ext cx="6160974" cy="4222100"/>
          </a:xfrm>
          <a:prstGeom prst="rect">
            <a:avLst/>
          </a:prstGeom>
          <a:noFill/>
          <a:ln>
            <a:noFill/>
          </a:ln>
        </p:spPr>
      </p:pic>
      <p:pic>
        <p:nvPicPr>
          <p:cNvPr id="144" name="Google Shape;144;p21"/>
          <p:cNvPicPr preferRelativeResize="0"/>
          <p:nvPr/>
        </p:nvPicPr>
        <p:blipFill>
          <a:blip r:embed="rId4">
            <a:alphaModFix/>
          </a:blip>
          <a:stretch>
            <a:fillRect/>
          </a:stretch>
        </p:blipFill>
        <p:spPr>
          <a:xfrm>
            <a:off x="5948225" y="2909783"/>
            <a:ext cx="2529024" cy="1686016"/>
          </a:xfrm>
          <a:prstGeom prst="rect">
            <a:avLst/>
          </a:prstGeom>
          <a:noFill/>
          <a:ln>
            <a:noFill/>
          </a:ln>
        </p:spPr>
      </p:pic>
      <p:pic>
        <p:nvPicPr>
          <p:cNvPr id="145" name="Google Shape;145;p21"/>
          <p:cNvPicPr preferRelativeResize="0"/>
          <p:nvPr/>
        </p:nvPicPr>
        <p:blipFill>
          <a:blip r:embed="rId5">
            <a:alphaModFix/>
          </a:blip>
          <a:stretch>
            <a:fillRect/>
          </a:stretch>
        </p:blipFill>
        <p:spPr>
          <a:xfrm>
            <a:off x="5948226" y="677400"/>
            <a:ext cx="2529024" cy="1686000"/>
          </a:xfrm>
          <a:prstGeom prst="rect">
            <a:avLst/>
          </a:prstGeom>
          <a:noFill/>
          <a:ln>
            <a:noFill/>
          </a:ln>
        </p:spPr>
      </p:pic>
      <p:sp>
        <p:nvSpPr>
          <p:cNvPr id="146" name="Google Shape;146;p21"/>
          <p:cNvSpPr txBox="1"/>
          <p:nvPr/>
        </p:nvSpPr>
        <p:spPr>
          <a:xfrm>
            <a:off x="6648438" y="2395538"/>
            <a:ext cx="1128600" cy="482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b="1">
                <a:latin typeface="Lato"/>
                <a:ea typeface="Lato"/>
                <a:cs typeface="Lato"/>
                <a:sym typeface="Lato"/>
              </a:rPr>
              <a:t>vs.</a:t>
            </a:r>
            <a:endParaRPr sz="2100" b="1">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0"/>
        <p:cNvGrpSpPr/>
        <p:nvPr/>
      </p:nvGrpSpPr>
      <p:grpSpPr>
        <a:xfrm>
          <a:off x="0" y="0"/>
          <a:ext cx="0" cy="0"/>
          <a:chOff x="0" y="0"/>
          <a:chExt cx="0" cy="0"/>
        </a:xfrm>
      </p:grpSpPr>
      <p:sp>
        <p:nvSpPr>
          <p:cNvPr id="151" name="Google Shape;151;p22"/>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52" name="Google Shape;152;p22"/>
          <p:cNvSpPr txBox="1">
            <a:spLocks noGrp="1"/>
          </p:cNvSpPr>
          <p:nvPr>
            <p:ph type="title" idx="4294967295"/>
          </p:nvPr>
        </p:nvSpPr>
        <p:spPr>
          <a:xfrm>
            <a:off x="367850" y="4704200"/>
            <a:ext cx="5247000" cy="4821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rPr>
              <a:t> </a:t>
            </a:r>
            <a:endParaRPr sz="2000">
              <a:solidFill>
                <a:schemeClr val="lt1"/>
              </a:solidFill>
            </a:endParaRPr>
          </a:p>
        </p:txBody>
      </p:sp>
      <p:pic>
        <p:nvPicPr>
          <p:cNvPr id="153" name="Google Shape;153;p22"/>
          <p:cNvPicPr preferRelativeResize="0"/>
          <p:nvPr/>
        </p:nvPicPr>
        <p:blipFill>
          <a:blip r:embed="rId3">
            <a:alphaModFix/>
          </a:blip>
          <a:stretch>
            <a:fillRect/>
          </a:stretch>
        </p:blipFill>
        <p:spPr>
          <a:xfrm>
            <a:off x="671006" y="482100"/>
            <a:ext cx="7801988" cy="2667100"/>
          </a:xfrm>
          <a:prstGeom prst="rect">
            <a:avLst/>
          </a:prstGeom>
          <a:noFill/>
          <a:ln>
            <a:noFill/>
          </a:ln>
        </p:spPr>
      </p:pic>
      <p:sp>
        <p:nvSpPr>
          <p:cNvPr id="154" name="Google Shape;154;p22"/>
          <p:cNvSpPr txBox="1"/>
          <p:nvPr/>
        </p:nvSpPr>
        <p:spPr>
          <a:xfrm>
            <a:off x="0" y="0"/>
            <a:ext cx="9144000" cy="4821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000"/>
              </a:spcAft>
              <a:buNone/>
            </a:pPr>
            <a:r>
              <a:rPr lang="en" sz="2000" b="1">
                <a:solidFill>
                  <a:srgbClr val="FFFFFF"/>
                </a:solidFill>
                <a:latin typeface="Lato"/>
                <a:ea typeface="Lato"/>
                <a:cs typeface="Lato"/>
                <a:sym typeface="Lato"/>
              </a:rPr>
              <a:t>Rap and hip-hop became popular right after the PMRC was formed in 1985</a:t>
            </a:r>
            <a:endParaRPr sz="2000" b="1">
              <a:solidFill>
                <a:srgbClr val="FFFFFF"/>
              </a:solidFill>
              <a:latin typeface="Lato"/>
              <a:ea typeface="Lato"/>
              <a:cs typeface="Lato"/>
              <a:sym typeface="Lato"/>
            </a:endParaRPr>
          </a:p>
        </p:txBody>
      </p:sp>
      <p:pic>
        <p:nvPicPr>
          <p:cNvPr id="155" name="Google Shape;155;p22"/>
          <p:cNvPicPr preferRelativeResize="0"/>
          <p:nvPr/>
        </p:nvPicPr>
        <p:blipFill>
          <a:blip r:embed="rId4">
            <a:alphaModFix/>
          </a:blip>
          <a:stretch>
            <a:fillRect/>
          </a:stretch>
        </p:blipFill>
        <p:spPr>
          <a:xfrm>
            <a:off x="4995725" y="3192100"/>
            <a:ext cx="1755821" cy="1510224"/>
          </a:xfrm>
          <a:prstGeom prst="rect">
            <a:avLst/>
          </a:prstGeom>
          <a:noFill/>
          <a:ln>
            <a:noFill/>
          </a:ln>
        </p:spPr>
      </p:pic>
      <p:pic>
        <p:nvPicPr>
          <p:cNvPr id="156" name="Google Shape;156;p22"/>
          <p:cNvPicPr preferRelativeResize="0"/>
          <p:nvPr/>
        </p:nvPicPr>
        <p:blipFill>
          <a:blip r:embed="rId5">
            <a:alphaModFix/>
          </a:blip>
          <a:stretch>
            <a:fillRect/>
          </a:stretch>
        </p:blipFill>
        <p:spPr>
          <a:xfrm>
            <a:off x="6925625" y="3170650"/>
            <a:ext cx="1141727" cy="1510224"/>
          </a:xfrm>
          <a:prstGeom prst="rect">
            <a:avLst/>
          </a:prstGeom>
          <a:noFill/>
          <a:ln>
            <a:noFill/>
          </a:ln>
        </p:spPr>
      </p:pic>
      <p:pic>
        <p:nvPicPr>
          <p:cNvPr id="157" name="Google Shape;157;p22"/>
          <p:cNvPicPr preferRelativeResize="0"/>
          <p:nvPr/>
        </p:nvPicPr>
        <p:blipFill>
          <a:blip r:embed="rId6">
            <a:alphaModFix/>
          </a:blip>
          <a:stretch>
            <a:fillRect/>
          </a:stretch>
        </p:blipFill>
        <p:spPr>
          <a:xfrm>
            <a:off x="671025" y="3170650"/>
            <a:ext cx="1652240" cy="1510224"/>
          </a:xfrm>
          <a:prstGeom prst="rect">
            <a:avLst/>
          </a:prstGeom>
          <a:noFill/>
          <a:ln>
            <a:noFill/>
          </a:ln>
        </p:spPr>
      </p:pic>
      <p:pic>
        <p:nvPicPr>
          <p:cNvPr id="158" name="Google Shape;158;p22"/>
          <p:cNvPicPr preferRelativeResize="0"/>
          <p:nvPr/>
        </p:nvPicPr>
        <p:blipFill>
          <a:blip r:embed="rId7">
            <a:alphaModFix/>
          </a:blip>
          <a:stretch>
            <a:fillRect/>
          </a:stretch>
        </p:blipFill>
        <p:spPr>
          <a:xfrm>
            <a:off x="2541200" y="3192100"/>
            <a:ext cx="2265350" cy="1510234"/>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184</TotalTime>
  <Words>538</Words>
  <Application>Microsoft Office PowerPoint</Application>
  <PresentationFormat>On-screen Show (16:9)</PresentationFormat>
  <Paragraphs>55</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Raleway Thin</vt:lpstr>
      <vt:lpstr>Raleway</vt:lpstr>
      <vt:lpstr>Lato</vt:lpstr>
      <vt:lpstr>Streamline</vt:lpstr>
      <vt:lpstr>Predicting NFL Game Outcomes</vt:lpstr>
      <vt:lpstr>Outline</vt:lpstr>
      <vt:lpstr>Slide 3</vt:lpstr>
      <vt:lpstr>Slide 4</vt:lpstr>
      <vt:lpstr>Assumptions</vt:lpstr>
      <vt:lpstr>E </vt:lpstr>
      <vt:lpstr>Cool Graphs</vt:lpstr>
      <vt:lpstr>   </vt:lpstr>
      <vt:lpstr> </vt:lpstr>
      <vt:lpstr> </vt:lpstr>
      <vt:lpstr> The popularity of the songs in each of the genre groups by year was not normalized, so I used the Kruskal-Wallis and Mann-Whitney U tests to test my null hypothesis 1 The number of explicit vs not explicit songs by year was not normalized, so I used the Kruskal-Wallis and Mann-Whitney U tests to test my null hypothesis 2 Hot 100 lists - With 95% confidence, the popularity of rap, hip-hop and metal music increased dramatically after 1985, while pop and country stayed relatively steady Spotify - With 95% confidence, explicit music as defined by Spotify became significantly more popular after 1985</vt:lpstr>
      <vt:lpstr> The stakeholders who would benefit from this research would be people who bet on NFL games, people who are in NFL fantasy football leagues and other NFL betting pool leagues.  It would give them insight into what is popular at a certain point in time.  Record label executives could sign performers and bands that make music that is more popular, and increase their profits  Band managers and performers could focus on more popular music to increase their profits as well  This research is very interesting to me because I love music and I am against the censorship of music.  Seeing explicit music become more popular after an attempt on censorship is very satisfying.</vt:lpstr>
      <vt:lpstr> Explicit music became significantly more popular after the PMRC was formed in 1985 Rap and Hip-Hop are more explicit on average than other types of music, especially after 1985 Because explicit music is more popular after 1985,  sales of explicit music have significantly increased since then</vt:lpstr>
      <vt:lpstr>Questions?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PMRC Effects on Music Popularity</dc:title>
  <dc:creator>Steve</dc:creator>
  <cp:lastModifiedBy>Steve</cp:lastModifiedBy>
  <cp:revision>25</cp:revision>
  <dcterms:modified xsi:type="dcterms:W3CDTF">2020-09-19T01:35:23Z</dcterms:modified>
</cp:coreProperties>
</file>